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4" r:id="rId3"/>
    <p:sldId id="381" r:id="rId4"/>
    <p:sldId id="581" r:id="rId5"/>
    <p:sldId id="578" r:id="rId6"/>
    <p:sldId id="380" r:id="rId7"/>
    <p:sldId id="583" r:id="rId8"/>
    <p:sldId id="335" r:id="rId9"/>
    <p:sldId id="580" r:id="rId10"/>
    <p:sldId id="398" r:id="rId11"/>
    <p:sldId id="479" r:id="rId12"/>
    <p:sldId id="5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EDEDE"/>
    <a:srgbClr val="002B49"/>
    <a:srgbClr val="9C240F"/>
    <a:srgbClr val="CB460F"/>
    <a:srgbClr val="FA5B36"/>
    <a:srgbClr val="0E4B91"/>
    <a:srgbClr val="18548A"/>
    <a:srgbClr val="155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2" autoAdjust="0"/>
    <p:restoredTop sz="93851" autoAdjust="0"/>
  </p:normalViewPr>
  <p:slideViewPr>
    <p:cSldViewPr snapToGrid="0" snapToObjects="1">
      <p:cViewPr varScale="1">
        <p:scale>
          <a:sx n="110" d="100"/>
          <a:sy n="110" d="100"/>
        </p:scale>
        <p:origin x="184" y="224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for different ways to display your data or text by using alternatives to simple bullets.  </a:t>
            </a:r>
          </a:p>
          <a:p>
            <a:endParaRPr lang="en-US" baseline="0" dirty="0"/>
          </a:p>
          <a:p>
            <a:r>
              <a:rPr lang="en-US" baseline="0" dirty="0"/>
              <a:t>To adjust the number in the arrow to text or another number, click on the text box around the number, revise.</a:t>
            </a:r>
          </a:p>
          <a:p>
            <a:endParaRPr lang="en-US" baseline="0" dirty="0"/>
          </a:p>
          <a:p>
            <a:r>
              <a:rPr lang="en-US" baseline="0" dirty="0"/>
              <a:t>To add an arrow, click on the arrow, ensure the arrow is highlighted, COPY and PASTE and move to the desired placement, or DELETE if there are too many arrows.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3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  <p:sldLayoutId id="2147483753" r:id="rId49"/>
    <p:sldLayoutId id="2147483754" r:id="rId50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na.org/help/cctld-delegation-answers)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domains/root/manage" TargetMode="External"/><Relationship Id="rId2" Type="http://schemas.openxmlformats.org/officeDocument/2006/relationships/hyperlink" Target="https://www.iana.org/help/cctld-deleg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ot-mgmt@iana.org" TargetMode="External"/><Relationship Id="rId5" Type="http://schemas.openxmlformats.org/officeDocument/2006/relationships/hyperlink" Target="https://www.iana.org/help/operational-plans" TargetMode="External"/><Relationship Id="rId4" Type="http://schemas.openxmlformats.org/officeDocument/2006/relationships/hyperlink" Target="https://www.iana.org/help/nameserver-requirement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0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19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192" y="-21051"/>
            <a:ext cx="5001384" cy="29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3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0624" y="873761"/>
            <a:ext cx="11215115" cy="4841239"/>
          </a:xfrm>
        </p:spPr>
        <p:txBody>
          <a:bodyPr/>
          <a:lstStyle/>
          <a:p>
            <a:r>
              <a:rPr lang="en-US" sz="2400" dirty="0"/>
              <a:t>How long does a delegation/transfer request take?</a:t>
            </a:r>
          </a:p>
          <a:p>
            <a:r>
              <a:rPr lang="en-US" sz="2400" dirty="0"/>
              <a:t>If a company runs an existing ccTLD, can it provide less supporting documentation?</a:t>
            </a:r>
          </a:p>
          <a:p>
            <a:r>
              <a:rPr lang="en-US" sz="2400" dirty="0"/>
              <a:t>If a company simply changes its name, does it need to complete a full transfer request?</a:t>
            </a:r>
          </a:p>
          <a:p>
            <a:r>
              <a:rPr lang="en-US" sz="2400" dirty="0"/>
              <a:t>If a registry’s technical operations are outsourced, which organization should be listed as the TLD manager?</a:t>
            </a:r>
          </a:p>
          <a:p>
            <a:r>
              <a:rPr lang="en-US" sz="2400" dirty="0"/>
              <a:t>For a complete Q&amp;A please see: </a:t>
            </a:r>
            <a:r>
              <a:rPr lang="en-US" sz="2400" dirty="0">
                <a:hlinkClick r:id="rId2"/>
              </a:rPr>
              <a:t>https://www.iana.org/help/cctld-delegation-answers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AF474-E39C-0D42-B7EE-E3A4667CCD59}"/>
              </a:ext>
            </a:extLst>
          </p:cNvPr>
          <p:cNvSpPr txBox="1"/>
          <p:nvPr/>
        </p:nvSpPr>
        <p:spPr>
          <a:xfrm>
            <a:off x="651510" y="1074420"/>
            <a:ext cx="10949940" cy="6278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cs typeface="Source Sans Pro"/>
              </a:rPr>
              <a:t>Guide on ccTLD Delegation and Transfer Requests:</a:t>
            </a:r>
          </a:p>
          <a:p>
            <a:r>
              <a:rPr lang="en-US" sz="2400" dirty="0">
                <a:cs typeface="Source Sans Pro"/>
                <a:hlinkClick r:id="rId2"/>
              </a:rPr>
              <a:t>https://www.iana.org/help/cctld-delegation</a:t>
            </a:r>
            <a:endParaRPr lang="en-US" sz="2400" dirty="0">
              <a:cs typeface="Source Sans Pro"/>
            </a:endParaRPr>
          </a:p>
          <a:p>
            <a:endParaRPr lang="en-US" sz="2400" dirty="0">
              <a:cs typeface="Source Sans Pro"/>
            </a:endParaRPr>
          </a:p>
          <a:p>
            <a:r>
              <a:rPr lang="en-US" sz="2400" dirty="0">
                <a:cs typeface="Source Sans Pro"/>
              </a:rPr>
              <a:t>Request Submission (RZMS link and change request template):</a:t>
            </a:r>
          </a:p>
          <a:p>
            <a:r>
              <a:rPr lang="en-US" sz="2400" dirty="0">
                <a:cs typeface="Source Sans Pro"/>
                <a:hlinkClick r:id="rId3"/>
              </a:rPr>
              <a:t>https://www.iana.org/domains/root/manage</a:t>
            </a:r>
            <a:endParaRPr lang="en-US" sz="2400" dirty="0">
              <a:cs typeface="Source Sans Pro"/>
            </a:endParaRPr>
          </a:p>
          <a:p>
            <a:endParaRPr lang="en-US" sz="2400" dirty="0">
              <a:cs typeface="Source Sans Pro"/>
            </a:endParaRPr>
          </a:p>
          <a:p>
            <a:r>
              <a:rPr lang="en-US" sz="2400" dirty="0">
                <a:cs typeface="Source Sans Pro"/>
              </a:rPr>
              <a:t>Technical Requirements for Authoritative Name Servers:</a:t>
            </a:r>
          </a:p>
          <a:p>
            <a:r>
              <a:rPr lang="en-US" sz="2400" dirty="0">
                <a:cs typeface="Source Sans Pro"/>
                <a:hlinkClick r:id="rId4"/>
              </a:rPr>
              <a:t>https://www.iana.org/help/nameserver-requirements</a:t>
            </a:r>
            <a:endParaRPr lang="en-US" sz="2400" dirty="0">
              <a:cs typeface="Source Sans Pro"/>
            </a:endParaRPr>
          </a:p>
          <a:p>
            <a:endParaRPr lang="en-US" sz="2400" dirty="0">
              <a:cs typeface="Source Sans Pro"/>
            </a:endParaRPr>
          </a:p>
          <a:p>
            <a:r>
              <a:rPr lang="en-US" sz="2400" dirty="0">
                <a:cs typeface="Source Sans Pro"/>
              </a:rPr>
              <a:t>Preparing an Operational and Technical Plan:</a:t>
            </a:r>
          </a:p>
          <a:p>
            <a:r>
              <a:rPr lang="en-US" sz="2400" dirty="0">
                <a:cs typeface="Source Sans Pro"/>
                <a:hlinkClick r:id="rId5"/>
              </a:rPr>
              <a:t>https://www.iana.org/help/operational-plans</a:t>
            </a:r>
            <a:endParaRPr lang="en-US" sz="2400" dirty="0">
              <a:cs typeface="Source Sans Pro"/>
            </a:endParaRPr>
          </a:p>
          <a:p>
            <a:endParaRPr lang="en-US" sz="2400" dirty="0">
              <a:cs typeface="Source Sans Pro"/>
            </a:endParaRPr>
          </a:p>
          <a:p>
            <a:r>
              <a:rPr lang="en-US" sz="2400" dirty="0">
                <a:cs typeface="Source Sans Pro"/>
              </a:rPr>
              <a:t>IANA Services Operator Email:</a:t>
            </a:r>
          </a:p>
          <a:p>
            <a:r>
              <a:rPr lang="en-US" sz="2400" dirty="0">
                <a:cs typeface="Source Sans Pro"/>
                <a:hlinkClick r:id="rId6"/>
              </a:rPr>
              <a:t>root-mgmt@iana.org</a:t>
            </a:r>
            <a:endParaRPr lang="en-US" sz="2400" dirty="0">
              <a:cs typeface="Source Sans Pro"/>
            </a:endParaRPr>
          </a:p>
          <a:p>
            <a:endParaRPr lang="en-US" dirty="0">
              <a:cs typeface="Source Sans Pro"/>
            </a:endParaRPr>
          </a:p>
          <a:p>
            <a:endParaRPr lang="en-US" dirty="0">
              <a:cs typeface="Source Sans Pro"/>
            </a:endParaRPr>
          </a:p>
          <a:p>
            <a:endParaRPr lang="en-US" dirty="0">
              <a:cs typeface="Source Sans Pro"/>
            </a:endParaRPr>
          </a:p>
          <a:p>
            <a:endParaRPr lang="en-US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6242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 with ICANN</a:t>
            </a:r>
            <a:endParaRPr lang="en-US" dirty="0"/>
          </a:p>
        </p:txBody>
      </p:sp>
      <p:sp>
        <p:nvSpPr>
          <p:cNvPr id="29" name="Text Placeholder 32"/>
          <p:cNvSpPr txBox="1">
            <a:spLocks/>
          </p:cNvSpPr>
          <p:nvPr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iana.org</a:t>
            </a:r>
          </a:p>
        </p:txBody>
      </p:sp>
      <p:sp>
        <p:nvSpPr>
          <p:cNvPr id="30" name="Text Placeholder 33"/>
          <p:cNvSpPr txBox="1">
            <a:spLocks/>
          </p:cNvSpPr>
          <p:nvPr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31" name="Text Placeholder 29"/>
          <p:cNvSpPr txBox="1">
            <a:spLocks/>
          </p:cNvSpPr>
          <p:nvPr/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naela.sarras@icann.org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linkedin/company/icann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facebook.com/icannorg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slideshare/icannpresentations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61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ICANN62 GAC Capacity Building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Naela Sarras</a:t>
            </a:r>
          </a:p>
          <a:p>
            <a:r>
              <a:rPr lang="en-US" dirty="0"/>
              <a:t>Sr. Manager, IANA Services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24 June 2018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Country Code Top-Level Domain (ccTLD) Current Issues and the Role of Governments</a:t>
            </a:r>
          </a:p>
          <a:p>
            <a:r>
              <a:rPr lang="en-GB" dirty="0"/>
              <a:t>ccTLD Delegations and Transfers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8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2562" y="1057258"/>
            <a:ext cx="10543117" cy="4571813"/>
          </a:xfrm>
        </p:spPr>
        <p:txBody>
          <a:bodyPr/>
          <a:lstStyle/>
          <a:p>
            <a:r>
              <a:rPr lang="en-US" sz="2400" dirty="0"/>
              <a:t>What is the ccTLD Delegation and Transfer Process?</a:t>
            </a:r>
          </a:p>
          <a:p>
            <a:r>
              <a:rPr lang="en-US" sz="2400" dirty="0"/>
              <a:t>Who is involved?  </a:t>
            </a:r>
          </a:p>
          <a:p>
            <a:r>
              <a:rPr lang="en-US" sz="2400" dirty="0"/>
              <a:t>Delegation and Transfer Criteria</a:t>
            </a:r>
          </a:p>
          <a:p>
            <a:r>
              <a:rPr lang="en-US" sz="2400" dirty="0"/>
              <a:t>Government Review and Consideration</a:t>
            </a:r>
          </a:p>
          <a:p>
            <a:r>
              <a:rPr lang="en-US" sz="2400" dirty="0"/>
              <a:t>Process Steps</a:t>
            </a:r>
          </a:p>
          <a:p>
            <a:r>
              <a:rPr lang="en-US" sz="2400" dirty="0"/>
              <a:t>Why Such an Involved Process?</a:t>
            </a:r>
          </a:p>
          <a:p>
            <a:r>
              <a:rPr lang="en-US" sz="2400" dirty="0"/>
              <a:t>Common Questions</a:t>
            </a:r>
          </a:p>
          <a:p>
            <a:r>
              <a:rPr lang="en-US" sz="2400" dirty="0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ccTLD Delegation and Transfer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63370" y="1056641"/>
            <a:ext cx="4655671" cy="513813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Arial"/>
              </a:rPr>
              <a:t>It is the process to assign or re-assign a ccTLD to a manager.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 involves a number of organizations and individuals.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 takes 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into account </a:t>
            </a:r>
            <a:r>
              <a:rPr lang="en-US" sz="2400" dirty="0">
                <a:solidFill>
                  <a:schemeClr val="tx1"/>
                </a:solidFill>
              </a:rPr>
              <a:t>criteria related to the basic principles that the manager be a responsible and technically competent trustee of the domain on behalf of the national and global Internet communities.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29E3C-037F-4E49-BA5A-5B1108BD7AAC}"/>
              </a:ext>
            </a:extLst>
          </p:cNvPr>
          <p:cNvSpPr/>
          <p:nvPr/>
        </p:nvSpPr>
        <p:spPr>
          <a:xfrm>
            <a:off x="6096000" y="1072445"/>
            <a:ext cx="5259388" cy="51223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5FA28C-60A0-BD40-AADC-6FEF1F2E5F37}"/>
              </a:ext>
            </a:extLst>
          </p:cNvPr>
          <p:cNvSpPr/>
          <p:nvPr/>
        </p:nvSpPr>
        <p:spPr>
          <a:xfrm>
            <a:off x="7649917" y="1056640"/>
            <a:ext cx="2035730" cy="203163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AU" b="1" dirty="0">
                <a:solidFill>
                  <a:schemeClr val="accent4"/>
                </a:solidFill>
                <a:cs typeface="Arial"/>
              </a:rPr>
              <a:t>Transfer</a:t>
            </a:r>
          </a:p>
          <a:p>
            <a:pPr algn="ctr">
              <a:defRPr/>
            </a:pPr>
            <a:r>
              <a:rPr lang="en-AU" b="1" dirty="0">
                <a:solidFill>
                  <a:schemeClr val="accent4"/>
                </a:solidFill>
                <a:cs typeface="Arial"/>
              </a:rPr>
              <a:t>fka </a:t>
            </a:r>
          </a:p>
          <a:p>
            <a:pPr algn="ctr">
              <a:defRPr/>
            </a:pPr>
            <a:r>
              <a:rPr lang="en-AU" b="1" dirty="0">
                <a:solidFill>
                  <a:schemeClr val="accent4"/>
                </a:solidFill>
                <a:cs typeface="Arial"/>
              </a:rPr>
              <a:t>Redelegation</a:t>
            </a:r>
            <a:endParaRPr lang="en-US" b="1" dirty="0">
              <a:solidFill>
                <a:schemeClr val="accent4"/>
              </a:solidFill>
              <a:cs typeface="Arial"/>
            </a:endParaRP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6549D02E-BD18-C54B-9FB0-1DA2E899729E}"/>
              </a:ext>
            </a:extLst>
          </p:cNvPr>
          <p:cNvSpPr txBox="1">
            <a:spLocks/>
          </p:cNvSpPr>
          <p:nvPr/>
        </p:nvSpPr>
        <p:spPr bwMode="auto">
          <a:xfrm>
            <a:off x="6387148" y="3394622"/>
            <a:ext cx="4968240" cy="24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latin typeface="+mj-lt"/>
                <a:cs typeface="Arial"/>
              </a:rPr>
              <a:t>In October 2014, the ccNSO published the final report on the </a:t>
            </a:r>
            <a:r>
              <a:rPr lang="en-US" dirty="0">
                <a:latin typeface="+mj-lt"/>
              </a:rPr>
              <a:t>Framework of Interpretation of current policies and guidelines pertaining to the delegation and redelegation of ccTLDs.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cs typeface="Arial"/>
              </a:rPr>
              <a:t>In its report, the ccNSO recommended that </a:t>
            </a:r>
            <a:r>
              <a:rPr lang="en-US" dirty="0">
                <a:latin typeface="+mj-lt"/>
              </a:rPr>
              <a:t>the term “redelegation” be replaced with the term “Transfer”. </a:t>
            </a:r>
            <a:endParaRPr lang="id-ID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10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involved?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1" y="1126832"/>
            <a:ext cx="5845050" cy="1382941"/>
            <a:chOff x="34743" y="1126832"/>
            <a:chExt cx="4585548" cy="1382941"/>
          </a:xfrm>
        </p:grpSpPr>
        <p:grpSp>
          <p:nvGrpSpPr>
            <p:cNvPr id="5" name="Group 4"/>
            <p:cNvGrpSpPr/>
            <p:nvPr/>
          </p:nvGrpSpPr>
          <p:grpSpPr>
            <a:xfrm>
              <a:off x="1804422" y="1126832"/>
              <a:ext cx="2815869" cy="1382941"/>
              <a:chOff x="3274650" y="1162685"/>
              <a:chExt cx="3207997" cy="138294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274653" y="1162685"/>
                <a:ext cx="2697370" cy="341632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b="1" dirty="0">
                    <a:solidFill>
                      <a:srgbClr val="1A87C9"/>
                    </a:solidFill>
                    <a:ea typeface="Segoe UI" panose="020B0502040204020203" pitchFamily="34" charset="0"/>
                    <a:cs typeface="Arial"/>
                  </a:rPr>
                  <a:t>Requester</a:t>
                </a: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274650" y="1468408"/>
                <a:ext cx="3207997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0A304B"/>
                    </a:solidFill>
                    <a:latin typeface="+mn-lt"/>
                    <a:cs typeface="Arial"/>
                  </a:rPr>
                  <a:t>Usually an individual representing the proposed manager initiates the process by submitting a formal delegation or transfer request.</a:t>
                </a:r>
              </a:p>
            </p:txBody>
          </p:sp>
        </p:grpSp>
        <p:sp>
          <p:nvSpPr>
            <p:cNvPr id="50" name="Chevron 49"/>
            <p:cNvSpPr/>
            <p:nvPr/>
          </p:nvSpPr>
          <p:spPr>
            <a:xfrm>
              <a:off x="34743" y="1267487"/>
              <a:ext cx="1737798" cy="1065479"/>
            </a:xfrm>
            <a:prstGeom prst="chevron">
              <a:avLst>
                <a:gd name="adj" fmla="val 27026"/>
              </a:avLst>
            </a:prstGeom>
            <a:solidFill>
              <a:srgbClr val="1A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dirty="0">
                  <a:solidFill>
                    <a:prstClr val="white"/>
                  </a:solidFill>
                  <a:cs typeface="Arial"/>
                </a:rPr>
                <a:t>Requester</a:t>
              </a:r>
              <a:endParaRPr lang="en-US" dirty="0">
                <a:solidFill>
                  <a:prstClr val="white"/>
                </a:solidFill>
                <a:cs typeface="Arial"/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0" y="2729410"/>
            <a:ext cx="5845051" cy="1231536"/>
            <a:chOff x="34743" y="2729410"/>
            <a:chExt cx="4585546" cy="1231536"/>
          </a:xfrm>
        </p:grpSpPr>
        <p:sp>
          <p:nvSpPr>
            <p:cNvPr id="51" name="Chevron 50"/>
            <p:cNvSpPr/>
            <p:nvPr/>
          </p:nvSpPr>
          <p:spPr>
            <a:xfrm>
              <a:off x="34743" y="2883730"/>
              <a:ext cx="1743373" cy="1077216"/>
            </a:xfrm>
            <a:prstGeom prst="chevron">
              <a:avLst>
                <a:gd name="adj" fmla="val 270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US" dirty="0">
                  <a:solidFill>
                    <a:prstClr val="white"/>
                  </a:solidFill>
                  <a:cs typeface="Arial"/>
                </a:rPr>
                <a:t>Proposed Manager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820365" y="2729410"/>
              <a:ext cx="2799924" cy="1109763"/>
              <a:chOff x="3292814" y="1162685"/>
              <a:chExt cx="3189831" cy="110976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92814" y="1162685"/>
                <a:ext cx="2271340" cy="341632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b="1" dirty="0">
                    <a:solidFill>
                      <a:schemeClr val="accent3"/>
                    </a:solidFill>
                    <a:ea typeface="Segoe UI" panose="020B0502040204020203" pitchFamily="34" charset="0"/>
                    <a:cs typeface="Arial"/>
                  </a:rPr>
                  <a:t>Proposed</a:t>
                </a:r>
                <a:r>
                  <a:rPr lang="en-AU" sz="1500" b="1" dirty="0">
                    <a:solidFill>
                      <a:schemeClr val="accent3"/>
                    </a:solidFill>
                    <a:ea typeface="Segoe UI" panose="020B0502040204020203" pitchFamily="34" charset="0"/>
                    <a:cs typeface="Arial"/>
                  </a:rPr>
                  <a:t> </a:t>
                </a:r>
                <a:r>
                  <a:rPr lang="en-AU" b="1" dirty="0">
                    <a:solidFill>
                      <a:schemeClr val="accent3"/>
                    </a:solidFill>
                    <a:ea typeface="Segoe UI" panose="020B0502040204020203" pitchFamily="34" charset="0"/>
                    <a:cs typeface="Arial"/>
                  </a:rPr>
                  <a:t>Manager</a:t>
                </a:r>
              </a:p>
            </p:txBody>
          </p:sp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317328" y="1441451"/>
                <a:ext cx="316531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latin typeface="+mj-lt"/>
                  </a:rPr>
                  <a:t>The organization which will assume the responsibility of managing the ccTLD. </a:t>
                </a:r>
                <a:endParaRPr lang="id-ID" sz="1600" dirty="0">
                  <a:solidFill>
                    <a:srgbClr val="0A304B"/>
                  </a:solidFill>
                  <a:latin typeface="+mj-lt"/>
                  <a:cs typeface="Arial"/>
                </a:endParaRPr>
              </a:p>
            </p:txBody>
          </p:sp>
        </p:grpSp>
      </p:grpSp>
      <p:grpSp>
        <p:nvGrpSpPr>
          <p:cNvPr id="11" name="Group 3"/>
          <p:cNvGrpSpPr/>
          <p:nvPr/>
        </p:nvGrpSpPr>
        <p:grpSpPr>
          <a:xfrm>
            <a:off x="40641" y="4315281"/>
            <a:ext cx="5804410" cy="1593722"/>
            <a:chOff x="18802" y="4315281"/>
            <a:chExt cx="4553666" cy="1593722"/>
          </a:xfrm>
        </p:grpSpPr>
        <p:sp>
          <p:nvSpPr>
            <p:cNvPr id="52" name="Chevron 51"/>
            <p:cNvSpPr/>
            <p:nvPr/>
          </p:nvSpPr>
          <p:spPr>
            <a:xfrm>
              <a:off x="18802" y="4453163"/>
              <a:ext cx="1705915" cy="1086508"/>
            </a:xfrm>
            <a:prstGeom prst="chevron">
              <a:avLst>
                <a:gd name="adj" fmla="val 270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dirty="0">
                  <a:solidFill>
                    <a:prstClr val="white"/>
                  </a:solidFill>
                  <a:cs typeface="Arial"/>
                </a:rPr>
                <a:t>Significant Stakeholders</a:t>
              </a:r>
              <a:endParaRPr lang="en-US" dirty="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94060" y="4315281"/>
              <a:ext cx="2778408" cy="1593722"/>
              <a:chOff x="3262845" y="1171168"/>
              <a:chExt cx="3165320" cy="1593722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62845" y="1171168"/>
                <a:ext cx="2996416" cy="341632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b="1" dirty="0">
                    <a:solidFill>
                      <a:schemeClr val="accent4"/>
                    </a:solidFill>
                    <a:ea typeface="Segoe UI" panose="020B0502040204020203" pitchFamily="34" charset="0"/>
                    <a:cs typeface="Arial"/>
                  </a:rPr>
                  <a:t>Significant Stakeholders</a:t>
                </a:r>
              </a:p>
            </p:txBody>
          </p:sp>
          <p:sp>
            <p:nvSpPr>
              <p:cNvPr id="59" name="TextBox 58"/>
              <p:cNvSpPr txBox="1">
                <a:spLocks noChangeArrowheads="1"/>
              </p:cNvSpPr>
              <p:nvPr/>
            </p:nvSpPr>
            <p:spPr bwMode="auto">
              <a:xfrm>
                <a:off x="3262846" y="1441451"/>
                <a:ext cx="316531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latin typeface="+mn-lt"/>
                  </a:rPr>
                  <a:t>Those parties who have an interest in and are affected by how a ccTLD is operated. Their opinions are important in assessing the public interest aspect of the request.</a:t>
                </a:r>
              </a:p>
            </p:txBody>
          </p:sp>
        </p:grpSp>
      </p:grpSp>
      <p:grpSp>
        <p:nvGrpSpPr>
          <p:cNvPr id="4" name="Group 4"/>
          <p:cNvGrpSpPr/>
          <p:nvPr/>
        </p:nvGrpSpPr>
        <p:grpSpPr>
          <a:xfrm>
            <a:off x="6446258" y="1201537"/>
            <a:ext cx="5583176" cy="1131429"/>
            <a:chOff x="4592317" y="1178910"/>
            <a:chExt cx="4325597" cy="1131429"/>
          </a:xfrm>
        </p:grpSpPr>
        <p:sp>
          <p:nvSpPr>
            <p:cNvPr id="53" name="Chevron 52"/>
            <p:cNvSpPr/>
            <p:nvPr/>
          </p:nvSpPr>
          <p:spPr>
            <a:xfrm>
              <a:off x="4592317" y="1244860"/>
              <a:ext cx="1830816" cy="1065479"/>
            </a:xfrm>
            <a:prstGeom prst="chevron">
              <a:avLst>
                <a:gd name="adj" fmla="val 2702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dirty="0">
                  <a:solidFill>
                    <a:prstClr val="white"/>
                  </a:solidFill>
                  <a:cs typeface="Arial"/>
                </a:rPr>
                <a:t>Incumbent Manager</a:t>
              </a:r>
              <a:endParaRPr lang="en-US" dirty="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494513" y="1178910"/>
              <a:ext cx="2423401" cy="1100882"/>
              <a:chOff x="3726364" y="1227463"/>
              <a:chExt cx="2423401" cy="110088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726364" y="1227463"/>
                <a:ext cx="1764732" cy="341632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b="1" dirty="0">
                    <a:solidFill>
                      <a:schemeClr val="accent5"/>
                    </a:solidFill>
                    <a:ea typeface="Segoe UI" panose="020B0502040204020203" pitchFamily="34" charset="0"/>
                    <a:cs typeface="Arial"/>
                  </a:rPr>
                  <a:t>Incumbent Manager</a:t>
                </a:r>
              </a:p>
            </p:txBody>
          </p:sp>
          <p:sp>
            <p:nvSpPr>
              <p:cNvPr id="62" name="TextBox 61"/>
              <p:cNvSpPr txBox="1">
                <a:spLocks noChangeArrowheads="1"/>
              </p:cNvSpPr>
              <p:nvPr/>
            </p:nvSpPr>
            <p:spPr bwMode="auto">
              <a:xfrm>
                <a:off x="3726365" y="1497348"/>
                <a:ext cx="24234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solidFill>
                      <a:srgbClr val="0A304B"/>
                    </a:solidFill>
                    <a:latin typeface="+mn-lt"/>
                    <a:cs typeface="Arial"/>
                  </a:rPr>
                  <a:t>The current manager of a ccTLD in the transfer process. Provides consent of the transfer request.  </a:t>
                </a:r>
                <a:endParaRPr lang="id-ID" sz="16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3" name="Group 5"/>
          <p:cNvGrpSpPr/>
          <p:nvPr/>
        </p:nvGrpSpPr>
        <p:grpSpPr>
          <a:xfrm>
            <a:off x="6446259" y="2695811"/>
            <a:ext cx="5583174" cy="1391997"/>
            <a:chOff x="4592318" y="2666253"/>
            <a:chExt cx="4325595" cy="1391997"/>
          </a:xfrm>
        </p:grpSpPr>
        <p:sp>
          <p:nvSpPr>
            <p:cNvPr id="20" name="Chevron 19"/>
            <p:cNvSpPr/>
            <p:nvPr/>
          </p:nvSpPr>
          <p:spPr>
            <a:xfrm>
              <a:off x="4592318" y="2883731"/>
              <a:ext cx="1830815" cy="1117792"/>
            </a:xfrm>
            <a:prstGeom prst="chevron">
              <a:avLst>
                <a:gd name="adj" fmla="val 27026"/>
              </a:avLst>
            </a:prstGeom>
            <a:solidFill>
              <a:srgbClr val="0D4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dirty="0">
                  <a:solidFill>
                    <a:prstClr val="white"/>
                  </a:solidFill>
                  <a:cs typeface="Arial"/>
                </a:rPr>
                <a:t>Respective Government</a:t>
              </a:r>
              <a:endParaRPr lang="en-US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94511" y="2666253"/>
              <a:ext cx="2118385" cy="341632"/>
            </a:xfrm>
            <a:prstGeom prst="rect">
              <a:avLst/>
            </a:prstGeom>
            <a:noFill/>
          </p:spPr>
          <p:txBody>
            <a:bodyPr wrap="square" lIns="27000" rIns="27000" anchor="ctr">
              <a:spAutoFit/>
            </a:bodyPr>
            <a:lstStyle/>
            <a:p>
              <a:pPr defTabSz="45708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b="1" dirty="0">
                  <a:solidFill>
                    <a:srgbClr val="0D436C"/>
                  </a:solidFill>
                  <a:ea typeface="Segoe UI" panose="020B0502040204020203" pitchFamily="34" charset="0"/>
                  <a:cs typeface="Arial"/>
                </a:rPr>
                <a:t>Respective Government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494513" y="2981032"/>
              <a:ext cx="24234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+mn-lt"/>
                </a:rPr>
                <a:t>The respective government is consulted to indicate either support or non-objection for the delegation or transfer request.</a:t>
              </a:r>
            </a:p>
          </p:txBody>
        </p:sp>
      </p:grpSp>
      <p:grpSp>
        <p:nvGrpSpPr>
          <p:cNvPr id="12" name="Group 6"/>
          <p:cNvGrpSpPr/>
          <p:nvPr/>
        </p:nvGrpSpPr>
        <p:grpSpPr>
          <a:xfrm>
            <a:off x="6446260" y="4375872"/>
            <a:ext cx="5583174" cy="1212464"/>
            <a:chOff x="4592318" y="4327207"/>
            <a:chExt cx="4325594" cy="1212464"/>
          </a:xfrm>
        </p:grpSpPr>
        <p:sp>
          <p:nvSpPr>
            <p:cNvPr id="30" name="Chevron 29"/>
            <p:cNvSpPr/>
            <p:nvPr/>
          </p:nvSpPr>
          <p:spPr>
            <a:xfrm>
              <a:off x="4592318" y="4453163"/>
              <a:ext cx="1830815" cy="1086508"/>
            </a:xfrm>
            <a:prstGeom prst="chevron">
              <a:avLst>
                <a:gd name="adj" fmla="val 2702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dirty="0">
                  <a:solidFill>
                    <a:prstClr val="white"/>
                  </a:solidFill>
                  <a:cs typeface="Arial"/>
                </a:rPr>
                <a:t>IANA Functions Operator</a:t>
              </a:r>
              <a:endParaRPr lang="en-US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94512" y="4327207"/>
              <a:ext cx="2118383" cy="334707"/>
            </a:xfrm>
            <a:prstGeom prst="rect">
              <a:avLst/>
            </a:prstGeom>
            <a:noFill/>
          </p:spPr>
          <p:txBody>
            <a:bodyPr wrap="square" lIns="27000" rIns="27000" anchor="ctr">
              <a:spAutoFit/>
            </a:bodyPr>
            <a:lstStyle/>
            <a:p>
              <a:pPr defTabSz="45708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1750" b="1" dirty="0">
                  <a:solidFill>
                    <a:schemeClr val="accent6"/>
                  </a:solidFill>
                  <a:latin typeface="+mj-lt"/>
                  <a:ea typeface="Segoe UI" panose="020B0502040204020203" pitchFamily="34" charset="0"/>
                  <a:cs typeface="Arial"/>
                </a:rPr>
                <a:t>IANA Functions Operator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494510" y="4608248"/>
              <a:ext cx="2423402" cy="830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+mn-lt"/>
                  <a:cs typeface="Calibri" panose="020F0502020204030204" pitchFamily="34" charset="0"/>
                </a:rPr>
                <a:t>Responsible for the receipt, verification and processing of the request.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66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97616" cy="735142"/>
          </a:xfrm>
        </p:spPr>
        <p:txBody>
          <a:bodyPr/>
          <a:lstStyle/>
          <a:p>
            <a:r>
              <a:rPr lang="en-US" dirty="0"/>
              <a:t>Delegation and Transfer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F7F3A-8198-EE45-8311-3F39A2A60951}"/>
              </a:ext>
            </a:extLst>
          </p:cNvPr>
          <p:cNvSpPr txBox="1"/>
          <p:nvPr/>
        </p:nvSpPr>
        <p:spPr>
          <a:xfrm>
            <a:off x="1036574" y="1158512"/>
            <a:ext cx="11155426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The supporting documentation is reviewed to ensure the request meets the following criteria: 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Complete request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String eligibility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Technical and administrative competency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Organizational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Consent of the incumbent manager (if applicable)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Serves the local Internet community’s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Government review and consideration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Stable transfer plan (if applicable)</a:t>
            </a:r>
          </a:p>
          <a:p>
            <a:endParaRPr lang="en-US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2648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Review and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3066" y="1263736"/>
            <a:ext cx="5408522" cy="3411504"/>
          </a:xfrm>
        </p:spPr>
        <p:txBody>
          <a:bodyPr/>
          <a:lstStyle/>
          <a:p>
            <a:r>
              <a:rPr lang="en-US" sz="2400" dirty="0"/>
              <a:t>The requester is asked to provide documentation indicating the relevant governments have been informed about the request.</a:t>
            </a:r>
          </a:p>
          <a:p>
            <a:r>
              <a:rPr lang="en-US" sz="2400" dirty="0"/>
              <a:t>The documentation typically includes a statement of support or non-objection from an authorized representative of the government.</a:t>
            </a:r>
          </a:p>
        </p:txBody>
      </p:sp>
      <p:pic>
        <p:nvPicPr>
          <p:cNvPr id="4" name="Picture 3" descr="0034-library.eps">
            <a:extLst>
              <a:ext uri="{FF2B5EF4-FFF2-40B4-BE49-F238E27FC236}">
                <a16:creationId xmlns:a16="http://schemas.microsoft.com/office/drawing/2014/main" id="{72D7EE4D-67B8-464D-A96A-49D8A50244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960" y="1952823"/>
            <a:ext cx="2110060" cy="203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4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Steps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053387" y="1493527"/>
            <a:ext cx="2743200" cy="1394847"/>
            <a:chOff x="408227" y="1213404"/>
            <a:chExt cx="1955927" cy="1394847"/>
          </a:xfrm>
        </p:grpSpPr>
        <p:sp>
          <p:nvSpPr>
            <p:cNvPr id="53" name="Rectangle 52"/>
            <p:cNvSpPr/>
            <p:nvPr/>
          </p:nvSpPr>
          <p:spPr>
            <a:xfrm>
              <a:off x="408227" y="1213404"/>
              <a:ext cx="1955927" cy="1394847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4392" y="1242768"/>
              <a:ext cx="189048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Arial"/>
                </a:rPr>
                <a:t>Request Submission</a:t>
              </a:r>
              <a:endParaRPr lang="en-US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62" name="Picture 61" descr="0309-arrow-right.eps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612" y="2004803"/>
            <a:ext cx="539472" cy="33927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717988" y="1493527"/>
            <a:ext cx="2743200" cy="1394847"/>
          </a:xfrm>
          <a:prstGeom prst="rect">
            <a:avLst/>
          </a:prstGeom>
          <a:solidFill>
            <a:schemeClr val="accent3">
              <a:alpha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Arial"/>
              <a:cs typeface="Arial"/>
            </a:endParaRPr>
          </a:p>
        </p:txBody>
      </p:sp>
      <p:pic>
        <p:nvPicPr>
          <p:cNvPr id="68" name="Picture 67" descr="0309-arrow-right.eps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336" y="2004803"/>
            <a:ext cx="539472" cy="339272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8356797" y="1493527"/>
            <a:ext cx="2743200" cy="1394847"/>
          </a:xfrm>
          <a:prstGeom prst="rect">
            <a:avLst/>
          </a:prstGeom>
          <a:solidFill>
            <a:schemeClr val="accent4">
              <a:alpha val="78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Arial"/>
              <a:cs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45168" y="3984682"/>
            <a:ext cx="2743200" cy="1394847"/>
          </a:xfrm>
          <a:prstGeom prst="rect">
            <a:avLst/>
          </a:prstGeom>
          <a:solidFill>
            <a:schemeClr val="accent5">
              <a:alpha val="81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Arial"/>
              <a:cs typeface="Arial"/>
            </a:endParaRPr>
          </a:p>
        </p:txBody>
      </p:sp>
      <p:pic>
        <p:nvPicPr>
          <p:cNvPr id="78" name="Picture 77" descr="0309-arrow-right.eps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612" y="4495958"/>
            <a:ext cx="539472" cy="339272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4717988" y="3984682"/>
            <a:ext cx="2743200" cy="1394847"/>
          </a:xfrm>
          <a:prstGeom prst="rect">
            <a:avLst/>
          </a:prstGeom>
          <a:solidFill>
            <a:schemeClr val="accent2">
              <a:alpha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Arial"/>
              <a:cs typeface="Arial"/>
            </a:endParaRPr>
          </a:p>
        </p:txBody>
      </p:sp>
      <p:pic>
        <p:nvPicPr>
          <p:cNvPr id="82" name="Picture 81" descr="0309-arrow-right.eps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336" y="4495958"/>
            <a:ext cx="539472" cy="339272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8356797" y="3984682"/>
            <a:ext cx="2743200" cy="1394847"/>
          </a:xfrm>
          <a:prstGeom prst="rect">
            <a:avLst/>
          </a:prstGeom>
          <a:solidFill>
            <a:schemeClr val="accent6">
              <a:alpha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Arial"/>
              <a:cs typeface="Arial"/>
            </a:endParaRPr>
          </a:p>
        </p:txBody>
      </p:sp>
      <p:cxnSp>
        <p:nvCxnSpPr>
          <p:cNvPr id="89" name="Elbow Connector 88"/>
          <p:cNvCxnSpPr>
            <a:stCxn id="76" idx="0"/>
            <a:endCxn id="69" idx="2"/>
          </p:cNvCxnSpPr>
          <p:nvPr/>
        </p:nvCxnSpPr>
        <p:spPr>
          <a:xfrm rot="5400000" flipH="1" flipV="1">
            <a:off x="5574428" y="-169286"/>
            <a:ext cx="1096308" cy="721162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3387" y="1357641"/>
            <a:ext cx="2743200" cy="146834"/>
          </a:xfrm>
          <a:prstGeom prst="rect">
            <a:avLst/>
          </a:prstGeom>
          <a:solidFill>
            <a:srgbClr val="15649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17988" y="1357641"/>
            <a:ext cx="2743200" cy="146834"/>
          </a:xfrm>
          <a:prstGeom prst="rect">
            <a:avLst/>
          </a:prstGeom>
          <a:solidFill>
            <a:srgbClr val="145052"/>
          </a:solidFill>
          <a:ln w="28575" cmpd="sng">
            <a:solidFill>
              <a:srgbClr val="17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56797" y="1357641"/>
            <a:ext cx="2743200" cy="146834"/>
          </a:xfrm>
          <a:prstGeom prst="rect">
            <a:avLst/>
          </a:prstGeom>
          <a:solidFill>
            <a:srgbClr val="BA7132"/>
          </a:solidFill>
          <a:ln>
            <a:solidFill>
              <a:srgbClr val="B87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45168" y="3837847"/>
            <a:ext cx="2743200" cy="146834"/>
          </a:xfrm>
          <a:prstGeom prst="rect">
            <a:avLst/>
          </a:prstGeom>
          <a:solidFill>
            <a:srgbClr val="A34729"/>
          </a:solidFill>
          <a:ln>
            <a:solidFill>
              <a:srgbClr val="A14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17988" y="3837847"/>
            <a:ext cx="2743200" cy="146834"/>
          </a:xfrm>
          <a:prstGeom prst="rect">
            <a:avLst/>
          </a:prstGeom>
          <a:solidFill>
            <a:srgbClr val="092F4B"/>
          </a:solidFill>
          <a:ln>
            <a:solidFill>
              <a:srgbClr val="0B2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56797" y="3837847"/>
            <a:ext cx="2743200" cy="146834"/>
          </a:xfrm>
          <a:prstGeom prst="rect">
            <a:avLst/>
          </a:prstGeom>
          <a:solidFill>
            <a:srgbClr val="15538C"/>
          </a:solidFill>
          <a:ln>
            <a:solidFill>
              <a:srgbClr val="185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53C0A1-5470-4141-B594-940063BC8FA3}"/>
              </a:ext>
            </a:extLst>
          </p:cNvPr>
          <p:cNvSpPr/>
          <p:nvPr/>
        </p:nvSpPr>
        <p:spPr>
          <a:xfrm>
            <a:off x="1044392" y="1864681"/>
            <a:ext cx="28463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cs typeface="Arial"/>
              </a:rPr>
              <a:t>Requests proposing a change  of the domain manager are typically considered delegation or transfer </a:t>
            </a:r>
            <a:r>
              <a:rPr lang="en-US" dirty="0">
                <a:solidFill>
                  <a:schemeClr val="bg1"/>
                </a:solidFill>
                <a:cs typeface="Arial"/>
              </a:rPr>
              <a:t>requests.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72BE85-4AD9-AB4C-A8D0-584F8D8B4046}"/>
              </a:ext>
            </a:extLst>
          </p:cNvPr>
          <p:cNvSpPr/>
          <p:nvPr/>
        </p:nvSpPr>
        <p:spPr>
          <a:xfrm>
            <a:off x="4693026" y="1855717"/>
            <a:ext cx="2846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cs typeface="Arial"/>
              </a:rPr>
              <a:t>Perform technical checks on the proposed domain details to ensure they meet the technical requirements.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52EC29-BAEF-1F44-8A96-275011D7B78B}"/>
              </a:ext>
            </a:extLst>
          </p:cNvPr>
          <p:cNvSpPr txBox="1"/>
          <p:nvPr/>
        </p:nvSpPr>
        <p:spPr>
          <a:xfrm>
            <a:off x="4807246" y="1504043"/>
            <a:ext cx="25931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Technical Checks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9C749C-0A41-A94C-AD82-567A37222074}"/>
              </a:ext>
            </a:extLst>
          </p:cNvPr>
          <p:cNvSpPr txBox="1"/>
          <p:nvPr/>
        </p:nvSpPr>
        <p:spPr>
          <a:xfrm>
            <a:off x="8384161" y="1509612"/>
            <a:ext cx="265141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Contact Confirmation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9F55B-D501-954C-9A90-768F30091E27}"/>
              </a:ext>
            </a:extLst>
          </p:cNvPr>
          <p:cNvSpPr txBox="1"/>
          <p:nvPr/>
        </p:nvSpPr>
        <p:spPr>
          <a:xfrm>
            <a:off x="1158981" y="3996391"/>
            <a:ext cx="265141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Review and Analysis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FF9B12-52B6-5E41-B628-325E6C65B64D}"/>
              </a:ext>
            </a:extLst>
          </p:cNvPr>
          <p:cNvSpPr txBox="1"/>
          <p:nvPr/>
        </p:nvSpPr>
        <p:spPr>
          <a:xfrm>
            <a:off x="4748970" y="3996014"/>
            <a:ext cx="265141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ICANN Board Review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96EB30-37FB-8E45-898D-AAE4F6955190}"/>
              </a:ext>
            </a:extLst>
          </p:cNvPr>
          <p:cNvSpPr txBox="1"/>
          <p:nvPr/>
        </p:nvSpPr>
        <p:spPr>
          <a:xfrm>
            <a:off x="8384158" y="3967446"/>
            <a:ext cx="265141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Implement Request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C401A8-E24A-C449-805D-32A25080B9C6}"/>
              </a:ext>
            </a:extLst>
          </p:cNvPr>
          <p:cNvSpPr/>
          <p:nvPr/>
        </p:nvSpPr>
        <p:spPr>
          <a:xfrm>
            <a:off x="8382589" y="1808005"/>
            <a:ext cx="28463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Current and proposed contacts are asked to confirm the request details. Informed consent from current operator is also requested</a:t>
            </a:r>
            <a:r>
              <a:rPr lang="en-US" sz="1350" dirty="0">
                <a:solidFill>
                  <a:schemeClr val="bg1"/>
                </a:solidFill>
                <a:cs typeface="Arial"/>
              </a:rPr>
              <a:t>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A1D151-B680-AB42-AEEB-B022BA9BF5FA}"/>
              </a:ext>
            </a:extLst>
          </p:cNvPr>
          <p:cNvSpPr/>
          <p:nvPr/>
        </p:nvSpPr>
        <p:spPr>
          <a:xfrm>
            <a:off x="8359589" y="4298759"/>
            <a:ext cx="2846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cs typeface="Arial"/>
              </a:rPr>
              <a:t>The request details are implemented in the DNS Root Zone and the IANA Root Zone Database. Report is published.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C8F4F6-9D7C-8744-B415-D8FAE6ACAE99}"/>
              </a:ext>
            </a:extLst>
          </p:cNvPr>
          <p:cNvSpPr/>
          <p:nvPr/>
        </p:nvSpPr>
        <p:spPr>
          <a:xfrm>
            <a:off x="4706602" y="4426836"/>
            <a:ext cx="27545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cs typeface="Arial"/>
              </a:rPr>
              <a:t>The ICANN Board reviews the delegation or transfer report.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09C374-97EA-5B48-A122-2BCD19334915}"/>
              </a:ext>
            </a:extLst>
          </p:cNvPr>
          <p:cNvSpPr/>
          <p:nvPr/>
        </p:nvSpPr>
        <p:spPr>
          <a:xfrm>
            <a:off x="1093699" y="4333322"/>
            <a:ext cx="2846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cs typeface="Arial"/>
              </a:rPr>
              <a:t>IANA Services staff evaluate the request according to the delegation and transfer criteria and prepare a  report.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95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Such an Involved Process?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5F0033-686D-5D4B-A843-7D2A4148E8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377863"/>
            <a:ext cx="10543117" cy="4920066"/>
          </a:xfrm>
        </p:spPr>
        <p:txBody>
          <a:bodyPr/>
          <a:lstStyle/>
          <a:p>
            <a:r>
              <a:rPr lang="en-US" b="1" dirty="0"/>
              <a:t>Thorough evaluations:</a:t>
            </a:r>
            <a:r>
              <a:rPr lang="en-US" dirty="0"/>
              <a:t> IANA Services staff evaluate each delegation and transfer request to ensure it meets the criteria </a:t>
            </a:r>
          </a:p>
          <a:p>
            <a:r>
              <a:rPr lang="en-US" b="1" dirty="0"/>
              <a:t>Maintain Stability of the Domain Name System (DNS) </a:t>
            </a:r>
          </a:p>
          <a:p>
            <a:pPr lvl="1"/>
            <a:r>
              <a:rPr lang="en-US" dirty="0"/>
              <a:t>Stability of the root zone</a:t>
            </a:r>
          </a:p>
          <a:p>
            <a:pPr lvl="1"/>
            <a:r>
              <a:rPr lang="en-US" dirty="0"/>
              <a:t>Stability of the domain and minimal disruption to registrants   </a:t>
            </a:r>
          </a:p>
          <a:p>
            <a:r>
              <a:rPr lang="en-US" b="1" dirty="0">
                <a:solidFill>
                  <a:schemeClr val="tx1"/>
                </a:solidFill>
              </a:rPr>
              <a:t>Preserving the interests of impacted parties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/>
              <a:t>Distinguish transfer type</a:t>
            </a:r>
          </a:p>
          <a:p>
            <a:pPr lvl="1"/>
            <a:r>
              <a:rPr lang="en-US" dirty="0"/>
              <a:t>Administrative transfer</a:t>
            </a:r>
          </a:p>
          <a:p>
            <a:pPr lvl="1"/>
            <a:r>
              <a:rPr lang="en-US" dirty="0"/>
              <a:t>Full transfer</a:t>
            </a:r>
          </a:p>
        </p:txBody>
      </p:sp>
    </p:spTree>
    <p:extLst>
      <p:ext uri="{BB962C8B-B14F-4D97-AF65-F5344CB8AC3E}">
        <p14:creationId xmlns:p14="http://schemas.microsoft.com/office/powerpoint/2010/main" val="3410024689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PPT_Arial_16x9_June 2017_potx</Template>
  <TotalTime>1727</TotalTime>
  <Words>882</Words>
  <Application>Microsoft Macintosh PowerPoint</Application>
  <PresentationFormat>Widescreen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Segoe UI</vt:lpstr>
      <vt:lpstr>Source Sans Pro</vt:lpstr>
      <vt:lpstr>Wingdings</vt:lpstr>
      <vt:lpstr>ICANN PPT_Arial_16x9_June 2017_potx</vt:lpstr>
      <vt:lpstr>PowerPoint Presentation</vt:lpstr>
      <vt:lpstr>ICANN62 GAC Capacity Building</vt:lpstr>
      <vt:lpstr>Agenda</vt:lpstr>
      <vt:lpstr>What is the ccTLD Delegation and Transfer Process?</vt:lpstr>
      <vt:lpstr>Who is involved?</vt:lpstr>
      <vt:lpstr>Delegation and Transfer Criteria</vt:lpstr>
      <vt:lpstr>Government Review and Consideration</vt:lpstr>
      <vt:lpstr>Process Steps</vt:lpstr>
      <vt:lpstr>Why Such an Involved Process?</vt:lpstr>
      <vt:lpstr>Common Questions</vt:lpstr>
      <vt:lpstr>Useful links</vt:lpstr>
      <vt:lpstr>Engage with ICANN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Naela Sarras</dc:creator>
  <cp:lastModifiedBy>Julia Charvolen</cp:lastModifiedBy>
  <cp:revision>65</cp:revision>
  <cp:lastPrinted>2017-01-26T19:29:02Z</cp:lastPrinted>
  <dcterms:created xsi:type="dcterms:W3CDTF">2018-03-22T23:04:45Z</dcterms:created>
  <dcterms:modified xsi:type="dcterms:W3CDTF">2018-06-24T15:39:47Z</dcterms:modified>
</cp:coreProperties>
</file>